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Average"/>
      <p:regular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regular.fntdata"/><Relationship Id="rId6" Type="http://schemas.openxmlformats.org/officeDocument/2006/relationships/slide" Target="slides/slide1.xml"/><Relationship Id="rId18" Type="http://schemas.openxmlformats.org/officeDocument/2006/relationships/font" Target="fonts/Averag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ater.com/2018/2/21/17033912/mil-virgilio-martinez-cusco-peru-menu-reservations-photos-moray-ruins" TargetMode="External"/><Relationship Id="rId3" Type="http://schemas.openxmlformats.org/officeDocument/2006/relationships/hyperlink" Target="https://news.mongabay.com/2018/03/over-720-million-in-profit-from-tourism-in-perus-protected-natural-areas/" TargetMode="External"/><Relationship Id="rId4" Type="http://schemas.openxmlformats.org/officeDocument/2006/relationships/hyperlink" Target="https://www.nytimes.com/2020/04/28/world/americas/peru-indigenous-rap-renata-flores.html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emezcla.com/film/trailer-netflix-pachamama-animated/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rcgis.com/apps/Cascade/index.html?appid=b998386badca40ba877412b8d5d7bf17" TargetMode="External"/><Relationship Id="rId3" Type="http://schemas.openxmlformats.org/officeDocument/2006/relationships/hyperlink" Target="https://www.smithsonianmag.com/smart-news/perus-rainbow-mountain-could-be-danger-thanks-recent-popularity-180968962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ia.gov/library/publications/the-world-factbook/geos/print_pe.html#:~:text=rural%3A%2053.2%25%20of%20population%20" TargetMode="External"/><Relationship Id="rId3" Type="http://schemas.openxmlformats.org/officeDocument/2006/relationships/hyperlink" Target="https://www.iwgia.org/en/peru.html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achamama.org/sumak-kawsay" TargetMode="External"/><Relationship Id="rId3" Type="http://schemas.openxmlformats.org/officeDocument/2006/relationships/hyperlink" Target="https://www.theguardian.com/sustainable-business/blog/buen-vivir-philosophy-south-america-eduardo-gudynas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1f427f37e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1f427f37e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https://www.wmf.org/project/laraos-terraces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1f427f37e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1f427f37e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2"/>
              </a:rPr>
              <a:t>https://www.eater.com/2018/2/21/17033912/mil-virgilio-martinez-cusco-peru-menu-reservations-photos-moray-ruins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https://news.mongabay.com/2018/03/over-720-million-in-profit-from-tourism-in-perus-protected-natural-areas/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https://www.nytimes.com/2020/04/28/world/americas/peru-indigenous-rap-renata-flores.html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1f427f37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1f427f37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https://remezcla.com/film/trailer-netflix-pachamama-animated/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1f427f3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1f427f3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a86fcc156_0_1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a86fcc156_0_1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1f427f37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1f427f37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1f427f3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1f427f3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https://www.arcgis.com/apps/Cascade/index.html?appid=b998386badca40ba877412b8d5d7bf17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https://www.smithsonianmag.com/smart-news/perus-rainbow-mountain-could-be-danger-thanks-recent-popularity-180968962/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Palomo, I. (May, 2017). Climate Change Impacts on Ecosystem Services in High Mountain Areas: A Literature Review, </a:t>
            </a:r>
            <a:r>
              <a:rPr i="1" lang="en"/>
              <a:t>Mountain Research and Development 37</a:t>
            </a:r>
            <a:r>
              <a:rPr lang="en"/>
              <a:t>(2), pp. 179-187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1f427f37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1f427f37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https://www.cia.gov/library/publications/the-world-factbook/geos/print_pe.html#:~:text=rural%3A%2053.2%25%20of%20population%20</a:t>
            </a:r>
            <a:r>
              <a:rPr lang="en"/>
              <a:t>(,of%20population%20(2015%20est.)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https://www.iwgia.org/en/peru.html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958517f7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958517f7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1f427f37e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1f427f37e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https://www.pachamama.org/sumak-kawsay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https://www.theguardian.com/sustainable-business/blog/buen-vivir-philosophy-south-america-eduardo-gudynas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1f427f37e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1f427f37e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AUTOLAYOUT_3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AUTOLAYOUT_4"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233600" y="829550"/>
            <a:ext cx="2566200" cy="892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233600" y="1798300"/>
            <a:ext cx="2566200" cy="297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AUTOLAYOUT_5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">
  <p:cSld name="AUTOLAYOUT_6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4049113" y="307825"/>
            <a:ext cx="4779300" cy="1418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4054888" y="1808125"/>
            <a:ext cx="4779300" cy="276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AUTOLAYOUT_7"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" name="Google Shape;82;p17"/>
          <p:cNvCxnSpPr/>
          <p:nvPr/>
        </p:nvCxnSpPr>
        <p:spPr>
          <a:xfrm>
            <a:off x="3027472" y="0"/>
            <a:ext cx="0" cy="51333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83" name="Google Shape;83;p17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AUTOLAYOUT_8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529200" y="2540500"/>
            <a:ext cx="26163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idx="2" type="body"/>
          </p:nvPr>
        </p:nvSpPr>
        <p:spPr>
          <a:xfrm>
            <a:off x="6220075" y="2540500"/>
            <a:ext cx="26163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85134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b="1466" l="0" r="0" t="2371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type="ctrTitle"/>
          </p:nvPr>
        </p:nvSpPr>
        <p:spPr>
          <a:xfrm>
            <a:off x="4572000" y="1336350"/>
            <a:ext cx="4264500" cy="1311600"/>
          </a:xfrm>
          <a:prstGeom prst="rect">
            <a:avLst/>
          </a:prstGeom>
          <a:solidFill>
            <a:srgbClr val="FFFFFF">
              <a:alpha val="50840"/>
            </a:srgbClr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Heritage-led Planning for</a:t>
            </a:r>
            <a:endParaRPr b="1" sz="26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Rural Communities:</a:t>
            </a:r>
            <a:endParaRPr b="1" sz="26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Terrace landscapes in Peru</a:t>
            </a:r>
            <a:endParaRPr b="1" sz="42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9" name="Google Shape;99;p19"/>
          <p:cNvSpPr txBox="1"/>
          <p:nvPr>
            <p:ph idx="1" type="subTitle"/>
          </p:nvPr>
        </p:nvSpPr>
        <p:spPr>
          <a:xfrm>
            <a:off x="5353025" y="2647950"/>
            <a:ext cx="3483600" cy="11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Sampoorna Bhattacharya</a:t>
            </a:r>
            <a:endParaRPr sz="22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Rural Planning and Development + International Development Studies</a:t>
            </a:r>
            <a:endParaRPr sz="2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 rotWithShape="1">
          <a:blip r:embed="rId3">
            <a:alphaModFix/>
          </a:blip>
          <a:srcRect b="7869" l="0" r="0" t="7869"/>
          <a:stretch/>
        </p:blipFill>
        <p:spPr>
          <a:xfrm>
            <a:off x="0" y="0"/>
            <a:ext cx="3496230" cy="22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 rotWithShape="1">
          <a:blip r:embed="rId4">
            <a:alphaModFix/>
          </a:blip>
          <a:srcRect b="23916" l="0" r="0" t="23921"/>
          <a:stretch/>
        </p:blipFill>
        <p:spPr>
          <a:xfrm>
            <a:off x="3496225" y="-2"/>
            <a:ext cx="5647776" cy="220944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/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4874C"/>
                </a:solidFill>
              </a:rPr>
              <a:t>Terraces Now</a:t>
            </a:r>
            <a:endParaRPr sz="3000">
              <a:solidFill>
                <a:srgbClr val="D4874C"/>
              </a:solidFill>
            </a:endParaRPr>
          </a:p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3529200" y="2540500"/>
            <a:ext cx="3119700" cy="20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 sz="1600">
                <a:solidFill>
                  <a:schemeClr val="accent6"/>
                </a:solidFill>
              </a:rPr>
              <a:t>Pre-Incan terraces (Nor-Yauyos-Cochas)</a:t>
            </a:r>
            <a:endParaRPr sz="1600">
              <a:solidFill>
                <a:schemeClr val="accent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 sz="1600">
                <a:solidFill>
                  <a:schemeClr val="accent6"/>
                </a:solidFill>
              </a:rPr>
              <a:t>Incan terraces (Pisac)</a:t>
            </a:r>
            <a:endParaRPr sz="1600">
              <a:solidFill>
                <a:schemeClr val="accent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 sz="1600">
                <a:solidFill>
                  <a:schemeClr val="accent6"/>
                </a:solidFill>
              </a:rPr>
              <a:t>The terraces are well-respected </a:t>
            </a:r>
            <a:endParaRPr sz="1600">
              <a:solidFill>
                <a:schemeClr val="accent6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</a:pPr>
            <a:r>
              <a:rPr lang="en" sz="1400">
                <a:solidFill>
                  <a:schemeClr val="accent6"/>
                </a:solidFill>
              </a:rPr>
              <a:t>Laraos Annual </a:t>
            </a:r>
            <a:r>
              <a:rPr lang="en" sz="1400">
                <a:solidFill>
                  <a:schemeClr val="accent6"/>
                </a:solidFill>
              </a:rPr>
              <a:t>Maintenance</a:t>
            </a:r>
            <a:r>
              <a:rPr lang="en" sz="1400">
                <a:solidFill>
                  <a:schemeClr val="accent6"/>
                </a:solidFill>
              </a:rPr>
              <a:t> of Terraces</a:t>
            </a:r>
            <a:endParaRPr sz="1400">
              <a:solidFill>
                <a:schemeClr val="accent6"/>
              </a:solidFill>
            </a:endParaRPr>
          </a:p>
        </p:txBody>
      </p:sp>
      <p:sp>
        <p:nvSpPr>
          <p:cNvPr id="166" name="Google Shape;166;p28"/>
          <p:cNvSpPr txBox="1"/>
          <p:nvPr>
            <p:ph idx="2" type="body"/>
          </p:nvPr>
        </p:nvSpPr>
        <p:spPr>
          <a:xfrm>
            <a:off x="6648900" y="2540500"/>
            <a:ext cx="2187300" cy="20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</a:rPr>
              <a:t>But a</a:t>
            </a:r>
            <a:r>
              <a:rPr lang="en" sz="1600">
                <a:solidFill>
                  <a:schemeClr val="accent6"/>
                </a:solidFill>
              </a:rPr>
              <a:t>lso...</a:t>
            </a:r>
            <a:endParaRPr sz="1600">
              <a:solidFill>
                <a:schemeClr val="accent6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 sz="1600">
                <a:solidFill>
                  <a:schemeClr val="accent6"/>
                </a:solidFill>
              </a:rPr>
              <a:t>Labour intensive</a:t>
            </a:r>
            <a:endParaRPr sz="1600">
              <a:solidFill>
                <a:schemeClr val="accent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 sz="1600">
                <a:solidFill>
                  <a:schemeClr val="accent6"/>
                </a:solidFill>
              </a:rPr>
              <a:t>Aging caretaker</a:t>
            </a:r>
            <a:endParaRPr sz="1600">
              <a:solidFill>
                <a:schemeClr val="accent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 sz="1600">
                <a:solidFill>
                  <a:schemeClr val="accent6"/>
                </a:solidFill>
              </a:rPr>
              <a:t>Climate change </a:t>
            </a:r>
            <a:endParaRPr sz="16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>
            <a:off x="0" y="2571750"/>
            <a:ext cx="4572026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 rotWithShape="1">
          <a:blip r:embed="rId4">
            <a:alphaModFix/>
          </a:blip>
          <a:srcRect b="6343" l="16126" r="5552" t="5558"/>
          <a:stretch/>
        </p:blipFill>
        <p:spPr>
          <a:xfrm>
            <a:off x="4572000" y="0"/>
            <a:ext cx="4572020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 rotWithShape="1">
          <a:blip r:embed="rId5">
            <a:alphaModFix/>
          </a:blip>
          <a:srcRect b="7834" l="0" r="0" t="7834"/>
          <a:stretch/>
        </p:blipFill>
        <p:spPr>
          <a:xfrm>
            <a:off x="0" y="0"/>
            <a:ext cx="4572025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 rotWithShape="1">
          <a:blip r:embed="rId6">
            <a:alphaModFix/>
          </a:blip>
          <a:srcRect b="15301" l="0" r="0" t="15301"/>
          <a:stretch/>
        </p:blipFill>
        <p:spPr>
          <a:xfrm>
            <a:off x="4572000" y="2571750"/>
            <a:ext cx="4572024" cy="257175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/>
          <p:nvPr/>
        </p:nvSpPr>
        <p:spPr>
          <a:xfrm>
            <a:off x="3312000" y="1311750"/>
            <a:ext cx="2520000" cy="2520000"/>
          </a:xfrm>
          <a:prstGeom prst="ellipse">
            <a:avLst/>
          </a:prstGeom>
          <a:solidFill>
            <a:srgbClr val="FFFFFF">
              <a:alpha val="7430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9"/>
          <p:cNvSpPr txBox="1"/>
          <p:nvPr/>
        </p:nvSpPr>
        <p:spPr>
          <a:xfrm>
            <a:off x="3606150" y="2273550"/>
            <a:ext cx="19317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2121"/>
                </a:solidFill>
                <a:latin typeface="Oswald"/>
                <a:ea typeface="Oswald"/>
                <a:cs typeface="Oswald"/>
                <a:sym typeface="Oswald"/>
              </a:rPr>
              <a:t>SOLUTIONS</a:t>
            </a:r>
            <a:endParaRPr sz="3000">
              <a:solidFill>
                <a:srgbClr val="21212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275125" y="322300"/>
            <a:ext cx="22026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ECOTOURISM</a:t>
            </a:r>
            <a:endParaRPr sz="22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647550" y="322300"/>
            <a:ext cx="22026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CHEFS &amp; CUISINES!</a:t>
            </a:r>
            <a:endParaRPr sz="22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275125" y="4454800"/>
            <a:ext cx="22026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POP CULTURE</a:t>
            </a:r>
            <a:endParaRPr sz="22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6409350" y="2571750"/>
            <a:ext cx="24408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GEOGRAPHIC INDICATORS</a:t>
            </a:r>
            <a:endParaRPr sz="22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 b="0" l="0" r="2296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/>
          <p:nvPr/>
        </p:nvSpPr>
        <p:spPr>
          <a:xfrm>
            <a:off x="599250" y="3607950"/>
            <a:ext cx="28962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Average"/>
                <a:ea typeface="Average"/>
                <a:cs typeface="Average"/>
                <a:sym typeface="Average"/>
              </a:rPr>
              <a:t>Thank you!</a:t>
            </a:r>
            <a:endParaRPr b="1" sz="36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599250" y="4222250"/>
            <a:ext cx="39726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Oswald"/>
                <a:ea typeface="Oswald"/>
                <a:cs typeface="Oswald"/>
                <a:sym typeface="Oswald"/>
              </a:rPr>
              <a:t>sampoorn@uoguelph.ca</a:t>
            </a:r>
            <a:endParaRPr sz="23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3072000" y="4205025"/>
            <a:ext cx="30000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https://native-land.ca</a:t>
            </a:r>
            <a:endParaRPr sz="16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8400" y="495975"/>
            <a:ext cx="2767201" cy="3615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21050" y="1146425"/>
            <a:ext cx="3256200" cy="29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M.Sc. Candidate in Rural Planning and Development with IDS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Supervisors - Dr. Leith Deacon and Dr. Silvia Sarapura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/>
              <a:t>B.A. History and Theory of Architecture, Carleton University</a:t>
            </a:r>
            <a:endParaRPr sz="1600"/>
          </a:p>
        </p:txBody>
      </p:sp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 b="699" l="6600" r="5510" t="709"/>
          <a:stretch/>
        </p:blipFill>
        <p:spPr>
          <a:xfrm>
            <a:off x="3853850" y="0"/>
            <a:ext cx="5290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>
            <p:ph type="title"/>
          </p:nvPr>
        </p:nvSpPr>
        <p:spPr>
          <a:xfrm>
            <a:off x="321050" y="365700"/>
            <a:ext cx="2566200" cy="6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D4874C"/>
                </a:solidFill>
              </a:rPr>
              <a:t>Positionality</a:t>
            </a:r>
            <a:endParaRPr b="0" sz="3000">
              <a:solidFill>
                <a:srgbClr val="D4874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7474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874C"/>
                </a:solidFill>
              </a:rPr>
              <a:t>Why Rural Heritage?</a:t>
            </a:r>
            <a:endParaRPr>
              <a:solidFill>
                <a:srgbClr val="D4874C"/>
              </a:solidFill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500" y="1013650"/>
            <a:ext cx="3235151" cy="31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304725"/>
            <a:ext cx="4566300" cy="25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Rural regions are at a higher risk of losing their heritage due to several reasons:</a:t>
            </a:r>
            <a:endParaRPr sz="1500">
              <a:solidFill>
                <a:srgbClr val="FFFFFF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Migration from rural to urban regions</a:t>
            </a:r>
            <a:endParaRPr sz="1500">
              <a:solidFill>
                <a:srgbClr val="FFFFFF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Modernization</a:t>
            </a:r>
            <a:endParaRPr sz="1500">
              <a:solidFill>
                <a:srgbClr val="FFFFFF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Discrimination and marginalization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The structure of the heritage field</a:t>
            </a:r>
            <a:endParaRPr sz="1250">
              <a:solidFill>
                <a:srgbClr val="FFFFFF"/>
              </a:solidFill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311700" y="3978475"/>
            <a:ext cx="413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93C47D"/>
                </a:solidFill>
                <a:latin typeface="Average"/>
                <a:ea typeface="Average"/>
                <a:cs typeface="Average"/>
                <a:sym typeface="Average"/>
              </a:rPr>
              <a:t>What does heritage mean to you?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3"/>
          <p:cNvSpPr txBox="1"/>
          <p:nvPr>
            <p:ph type="title"/>
          </p:nvPr>
        </p:nvSpPr>
        <p:spPr>
          <a:xfrm>
            <a:off x="232875" y="458450"/>
            <a:ext cx="2336400" cy="107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D4874C"/>
                </a:solidFill>
              </a:rPr>
              <a:t>Peru &amp; Heritage </a:t>
            </a:r>
            <a:endParaRPr b="0" sz="3000">
              <a:solidFill>
                <a:srgbClr val="D4874C"/>
              </a:solidFill>
            </a:endParaRPr>
          </a:p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232875" y="1772800"/>
            <a:ext cx="2336400" cy="19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issue of over-tourism &amp; </a:t>
            </a:r>
            <a:r>
              <a:rPr lang="en" sz="1500"/>
              <a:t>unsustainable</a:t>
            </a:r>
            <a:r>
              <a:rPr lang="en" sz="1500"/>
              <a:t> travel</a:t>
            </a:r>
            <a:endParaRPr sz="1500"/>
          </a:p>
          <a:p>
            <a:pPr indent="-323850" lvl="0" marL="457200" rtl="0" algn="l">
              <a:spcBef>
                <a:spcPts val="1600"/>
              </a:spcBef>
              <a:spcAft>
                <a:spcPts val="1600"/>
              </a:spcAft>
              <a:buSzPts val="1500"/>
              <a:buChar char="●"/>
            </a:pPr>
            <a:r>
              <a:rPr lang="en" sz="1500"/>
              <a:t>The hypocrisy of Machu Picchu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423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874C"/>
                </a:solidFill>
              </a:rPr>
              <a:t>Regional Context</a:t>
            </a:r>
            <a:endParaRPr>
              <a:solidFill>
                <a:srgbClr val="D4874C"/>
              </a:solidFill>
            </a:endParaRPr>
          </a:p>
        </p:txBody>
      </p:sp>
      <p:sp>
        <p:nvSpPr>
          <p:cNvPr id="134" name="Google Shape;134;p24"/>
          <p:cNvSpPr txBox="1"/>
          <p:nvPr/>
        </p:nvSpPr>
        <p:spPr>
          <a:xfrm>
            <a:off x="4283450" y="864750"/>
            <a:ext cx="45684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Study sites - high Andes region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Potato Park, Pisac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Nor-Yauyos-Cochas Landscape Reserve</a:t>
            </a:r>
            <a:endParaRPr/>
          </a:p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>
            <a:off x="311700" y="1155725"/>
            <a:ext cx="3680100" cy="23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Rural: 20%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Indigenous: 25 - 30%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Quechua/Kichwa: 83%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Aymara: 11%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450" y="2571750"/>
            <a:ext cx="3170963" cy="211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Questions</a:t>
            </a:r>
            <a:endParaRPr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3381100" y="307975"/>
            <a:ext cx="5451300" cy="36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AutoNum type="arabicPeriod"/>
            </a:pPr>
            <a:r>
              <a:rPr lang="en">
                <a:solidFill>
                  <a:schemeClr val="accent6"/>
                </a:solidFill>
              </a:rPr>
              <a:t>What are the local attitudes towards terraces?</a:t>
            </a:r>
            <a:endParaRPr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AutoNum type="arabicPeriod"/>
            </a:pPr>
            <a:r>
              <a:rPr lang="en">
                <a:solidFill>
                  <a:schemeClr val="accent6"/>
                </a:solidFill>
              </a:rPr>
              <a:t>How are terraces being kept relevant in the face of rapid modernization and growing market demands?</a:t>
            </a:r>
            <a:endParaRPr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800"/>
              <a:buAutoNum type="arabicPeriod"/>
            </a:pPr>
            <a:r>
              <a:rPr lang="en">
                <a:solidFill>
                  <a:schemeClr val="accent6"/>
                </a:solidFill>
              </a:rPr>
              <a:t>What is the importance of terraces to local communities in terms of social, environmental, economic and governance aspects?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874C"/>
                </a:solidFill>
              </a:rPr>
              <a:t>Andean Cosmovision</a:t>
            </a:r>
            <a:endParaRPr>
              <a:solidFill>
                <a:srgbClr val="D4874C"/>
              </a:solidFill>
            </a:endParaRPr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152475"/>
            <a:ext cx="470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Ayni </a:t>
            </a:r>
            <a:r>
              <a:rPr lang="en"/>
              <a:t>or </a:t>
            </a:r>
            <a:r>
              <a:rPr i="1" lang="en"/>
              <a:t>reciprocity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Buen Vivir or </a:t>
            </a:r>
            <a:r>
              <a:rPr lang="en">
                <a:solidFill>
                  <a:srgbClr val="93C47D"/>
                </a:solidFill>
              </a:rPr>
              <a:t>Sumac Kawsay </a:t>
            </a:r>
            <a:r>
              <a:rPr lang="en"/>
              <a:t>(Quechua) or </a:t>
            </a:r>
            <a:r>
              <a:rPr i="1" lang="en"/>
              <a:t>living well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198" y="0"/>
            <a:ext cx="387080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 rotWithShape="1">
          <a:blip r:embed="rId3">
            <a:alphaModFix/>
          </a:blip>
          <a:srcRect b="238" l="0" r="0" t="238"/>
          <a:stretch/>
        </p:blipFill>
        <p:spPr>
          <a:xfrm>
            <a:off x="0" y="0"/>
            <a:ext cx="3445526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/>
          <p:nvPr>
            <p:ph type="title"/>
          </p:nvPr>
        </p:nvSpPr>
        <p:spPr>
          <a:xfrm>
            <a:off x="4054900" y="818875"/>
            <a:ext cx="4779300" cy="716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4874C"/>
                </a:solidFill>
              </a:rPr>
              <a:t>A closer look at terraces</a:t>
            </a:r>
            <a:endParaRPr>
              <a:solidFill>
                <a:srgbClr val="D4874C"/>
              </a:solidFill>
            </a:endParaRPr>
          </a:p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4054888" y="1808125"/>
            <a:ext cx="4779300" cy="27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Origins - Wari culture 500 - 1000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Why are they important? 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Natural irrigation, climate control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Absorbs landslides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Where can they be found?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4">
            <a:alphaModFix/>
          </a:blip>
          <a:srcRect b="0" l="0" r="10634" t="0"/>
          <a:stretch/>
        </p:blipFill>
        <p:spPr>
          <a:xfrm>
            <a:off x="0" y="2571750"/>
            <a:ext cx="344552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